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63" r:id="rId10"/>
    <p:sldId id="292" r:id="rId11"/>
    <p:sldId id="264" r:id="rId12"/>
    <p:sldId id="293" r:id="rId13"/>
    <p:sldId id="266" r:id="rId14"/>
    <p:sldId id="267" r:id="rId15"/>
    <p:sldId id="268" r:id="rId16"/>
    <p:sldId id="294" r:id="rId17"/>
    <p:sldId id="269" r:id="rId18"/>
    <p:sldId id="295" r:id="rId19"/>
    <p:sldId id="287" r:id="rId20"/>
    <p:sldId id="270" r:id="rId21"/>
    <p:sldId id="296" r:id="rId22"/>
    <p:sldId id="318" r:id="rId23"/>
    <p:sldId id="319" r:id="rId24"/>
    <p:sldId id="320" r:id="rId25"/>
    <p:sldId id="321" r:id="rId26"/>
    <p:sldId id="313" r:id="rId27"/>
    <p:sldId id="314" r:id="rId28"/>
    <p:sldId id="315" r:id="rId29"/>
    <p:sldId id="317" r:id="rId30"/>
    <p:sldId id="271" r:id="rId31"/>
    <p:sldId id="297" r:id="rId32"/>
    <p:sldId id="289" r:id="rId33"/>
    <p:sldId id="272" r:id="rId34"/>
    <p:sldId id="299" r:id="rId35"/>
    <p:sldId id="300" r:id="rId36"/>
    <p:sldId id="301" r:id="rId37"/>
    <p:sldId id="302" r:id="rId38"/>
    <p:sldId id="307" r:id="rId39"/>
    <p:sldId id="306" r:id="rId40"/>
    <p:sldId id="305" r:id="rId41"/>
    <p:sldId id="304" r:id="rId42"/>
    <p:sldId id="322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7" autoAdjust="0"/>
  </p:normalViewPr>
  <p:slideViewPr>
    <p:cSldViewPr>
      <p:cViewPr varScale="1">
        <p:scale>
          <a:sx n="93" d="100"/>
          <a:sy n="93" d="100"/>
        </p:scale>
        <p:origin x="735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er Al-Emari" userId="f8449af9234752fd" providerId="LiveId" clId="{D13C8920-AA2C-4E71-8904-AD6A2A75B883}"/>
    <pc:docChg chg="undo custSel addSld delSld modSld">
      <pc:chgData name="Abeer Al-Emari" userId="f8449af9234752fd" providerId="LiveId" clId="{D13C8920-AA2C-4E71-8904-AD6A2A75B883}" dt="2022-11-28T21:09:33.750" v="187" actId="14100"/>
      <pc:docMkLst>
        <pc:docMk/>
      </pc:docMkLst>
      <pc:sldChg chg="modSp mod">
        <pc:chgData name="Abeer Al-Emari" userId="f8449af9234752fd" providerId="LiveId" clId="{D13C8920-AA2C-4E71-8904-AD6A2A75B883}" dt="2022-11-28T19:33:16.265" v="6" actId="20577"/>
        <pc:sldMkLst>
          <pc:docMk/>
          <pc:sldMk cId="0" sldId="257"/>
        </pc:sldMkLst>
        <pc:spChg chg="mod">
          <ac:chgData name="Abeer Al-Emari" userId="f8449af9234752fd" providerId="LiveId" clId="{D13C8920-AA2C-4E71-8904-AD6A2A75B883}" dt="2022-11-28T19:33:16.265" v="6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Abeer Al-Emari" userId="f8449af9234752fd" providerId="LiveId" clId="{D13C8920-AA2C-4E71-8904-AD6A2A75B883}" dt="2022-11-28T19:46:32.307" v="31" actId="14100"/>
        <pc:sldMkLst>
          <pc:docMk/>
          <pc:sldMk cId="0" sldId="261"/>
        </pc:sldMkLst>
        <pc:spChg chg="mod">
          <ac:chgData name="Abeer Al-Emari" userId="f8449af9234752fd" providerId="LiveId" clId="{D13C8920-AA2C-4E71-8904-AD6A2A75B883}" dt="2022-11-28T19:46:32.307" v="31" actId="14100"/>
          <ac:spMkLst>
            <pc:docMk/>
            <pc:sldMk cId="0" sldId="261"/>
            <ac:spMk id="9" creationId="{00000000-0000-0000-0000-000000000000}"/>
          </ac:spMkLst>
        </pc:spChg>
      </pc:sldChg>
      <pc:sldChg chg="modSp mod">
        <pc:chgData name="Abeer Al-Emari" userId="f8449af9234752fd" providerId="LiveId" clId="{D13C8920-AA2C-4E71-8904-AD6A2A75B883}" dt="2022-11-28T20:36:05.271" v="32" actId="1076"/>
        <pc:sldMkLst>
          <pc:docMk/>
          <pc:sldMk cId="0" sldId="282"/>
        </pc:sldMkLst>
        <pc:grpChg chg="mod">
          <ac:chgData name="Abeer Al-Emari" userId="f8449af9234752fd" providerId="LiveId" clId="{D13C8920-AA2C-4E71-8904-AD6A2A75B883}" dt="2022-11-28T20:36:05.271" v="32" actId="1076"/>
          <ac:grpSpMkLst>
            <pc:docMk/>
            <pc:sldMk cId="0" sldId="282"/>
            <ac:grpSpMk id="2" creationId="{00000000-0000-0000-0000-000000000000}"/>
          </ac:grpSpMkLst>
        </pc:grpChg>
      </pc:sldChg>
      <pc:sldChg chg="new del">
        <pc:chgData name="Abeer Al-Emari" userId="f8449af9234752fd" providerId="LiveId" clId="{D13C8920-AA2C-4E71-8904-AD6A2A75B883}" dt="2022-11-28T20:38:52.803" v="36" actId="47"/>
        <pc:sldMkLst>
          <pc:docMk/>
          <pc:sldMk cId="2767464401" sldId="285"/>
        </pc:sldMkLst>
      </pc:sldChg>
      <pc:sldChg chg="addSp modSp new mod">
        <pc:chgData name="Abeer Al-Emari" userId="f8449af9234752fd" providerId="LiveId" clId="{D13C8920-AA2C-4E71-8904-AD6A2A75B883}" dt="2022-11-28T21:07:52.861" v="181" actId="20577"/>
        <pc:sldMkLst>
          <pc:docMk/>
          <pc:sldMk cId="3584080178" sldId="285"/>
        </pc:sldMkLst>
        <pc:spChg chg="add mod">
          <ac:chgData name="Abeer Al-Emari" userId="f8449af9234752fd" providerId="LiveId" clId="{D13C8920-AA2C-4E71-8904-AD6A2A75B883}" dt="2022-11-28T21:07:52.861" v="181" actId="20577"/>
          <ac:spMkLst>
            <pc:docMk/>
            <pc:sldMk cId="3584080178" sldId="285"/>
            <ac:spMk id="2" creationId="{5768AD64-501C-4453-8D68-F8E1B3C46F01}"/>
          </ac:spMkLst>
        </pc:spChg>
        <pc:spChg chg="add mod">
          <ac:chgData name="Abeer Al-Emari" userId="f8449af9234752fd" providerId="LiveId" clId="{D13C8920-AA2C-4E71-8904-AD6A2A75B883}" dt="2022-11-28T20:54:44.841" v="168" actId="255"/>
          <ac:spMkLst>
            <pc:docMk/>
            <pc:sldMk cId="3584080178" sldId="285"/>
            <ac:spMk id="3" creationId="{C59BF833-17E4-4323-A069-EBBE824ADD46}"/>
          </ac:spMkLst>
        </pc:spChg>
      </pc:sldChg>
      <pc:sldChg chg="addSp modSp new">
        <pc:chgData name="Abeer Al-Emari" userId="f8449af9234752fd" providerId="LiveId" clId="{D13C8920-AA2C-4E71-8904-AD6A2A75B883}" dt="2022-11-28T21:09:33.750" v="187" actId="14100"/>
        <pc:sldMkLst>
          <pc:docMk/>
          <pc:sldMk cId="661516562" sldId="286"/>
        </pc:sldMkLst>
        <pc:picChg chg="add mod">
          <ac:chgData name="Abeer Al-Emari" userId="f8449af9234752fd" providerId="LiveId" clId="{D13C8920-AA2C-4E71-8904-AD6A2A75B883}" dt="2022-11-28T21:09:33.750" v="187" actId="14100"/>
          <ac:picMkLst>
            <pc:docMk/>
            <pc:sldMk cId="661516562" sldId="286"/>
            <ac:picMk id="1026" creationId="{5DA13F75-0E6B-497C-8493-91A3DC60E0D1}"/>
          </ac:picMkLst>
        </pc:picChg>
      </pc:sldChg>
      <pc:sldChg chg="new del">
        <pc:chgData name="Abeer Al-Emari" userId="f8449af9234752fd" providerId="LiveId" clId="{D13C8920-AA2C-4E71-8904-AD6A2A75B883}" dt="2022-11-28T20:39:28.950" v="39" actId="680"/>
        <pc:sldMkLst>
          <pc:docMk/>
          <pc:sldMk cId="723122287" sldId="286"/>
        </pc:sldMkLst>
      </pc:sldChg>
      <pc:sldChg chg="new del">
        <pc:chgData name="Abeer Al-Emari" userId="f8449af9234752fd" providerId="LiveId" clId="{D13C8920-AA2C-4E71-8904-AD6A2A75B883}" dt="2022-11-28T20:51:18.113" v="139" actId="680"/>
        <pc:sldMkLst>
          <pc:docMk/>
          <pc:sldMk cId="2239456559" sldId="286"/>
        </pc:sldMkLst>
      </pc:sldChg>
      <pc:sldChg chg="new del">
        <pc:chgData name="Abeer Al-Emari" userId="f8449af9234752fd" providerId="LiveId" clId="{D13C8920-AA2C-4E71-8904-AD6A2A75B883}" dt="2022-11-28T20:38:51.580" v="35" actId="47"/>
        <pc:sldMkLst>
          <pc:docMk/>
          <pc:sldMk cId="3663409583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FEEBA-E8F6-4524-89D8-FC4980A17998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5B63C-A39C-4285-80A7-AF8F59E8E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B63C-A39C-4285-80A7-AF8F59E8E0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531" y="83895"/>
            <a:ext cx="8974937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3178" y="28448"/>
            <a:ext cx="2477770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942" y="1873549"/>
            <a:ext cx="8684260" cy="3291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Bleed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DZMo2qEBMWy0JM&amp;tbnid=evOAPTQSYWqutM:&amp;ved=0CAUQjRw&amp;url=http://en.wikipedia.org/wiki/Lymphatic_system&amp;ei=ADl-UqHdEKLZ0QX70oDIDw&amp;bvm=bv.56146854,d.d2k&amp;psig=AFQjCNHx8H0ruxR1DmX4tFRG7Wm1ufNkuQ&amp;ust=138409018931140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2590800"/>
            <a:ext cx="9143999" cy="717013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2" y="0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gher </a:t>
            </a:r>
            <a:r>
              <a:rPr lang="en-US" sz="1400" b="1" spc="-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</a:t>
            </a:r>
            <a:r>
              <a:rPr sz="1400" b="1" spc="-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sz="1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pt-BR" sz="1400" b="1" spc="-6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1400" b="1" spc="-19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3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2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2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400" b="1" spc="-19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4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2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400" b="1" spc="-19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35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1400" b="1" spc="-204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2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400" b="1" spc="-20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14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400" b="1" spc="-19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6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1400" b="1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6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3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7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400" b="1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2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14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400" b="1" spc="-18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4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35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1400" b="1" spc="-19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2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400" b="1" spc="-18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4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3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pt-BR" sz="1400" b="1" spc="13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400" b="1" spc="-6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1400" b="1" spc="-18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13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1400" b="1" spc="-18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0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4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3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2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400" b="1" spc="-19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4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4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400" b="1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7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2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400" b="1" spc="-18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4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400" b="1" spc="-19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2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4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4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1400" b="1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6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4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3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4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1400" b="1" spc="-20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9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1400" b="1" spc="-19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spc="-145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739" y="8077200"/>
            <a:ext cx="9115425" cy="474345"/>
            <a:chOff x="31876" y="6386957"/>
            <a:chExt cx="9115425" cy="474345"/>
          </a:xfrm>
          <a:gradFill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</a:gradFill>
        </p:grpSpPr>
        <p:sp>
          <p:nvSpPr>
            <p:cNvPr id="7" name="object 7"/>
            <p:cNvSpPr/>
            <p:nvPr/>
          </p:nvSpPr>
          <p:spPr>
            <a:xfrm>
              <a:off x="35051" y="6390132"/>
              <a:ext cx="9109075" cy="467995"/>
            </a:xfrm>
            <a:custGeom>
              <a:avLst/>
              <a:gdLst/>
              <a:ahLst/>
              <a:cxnLst/>
              <a:rect l="l" t="t" r="r" b="b"/>
              <a:pathLst>
                <a:path w="9109075" h="467995">
                  <a:moveTo>
                    <a:pt x="9108947" y="0"/>
                  </a:moveTo>
                  <a:lnTo>
                    <a:pt x="0" y="0"/>
                  </a:lnTo>
                  <a:lnTo>
                    <a:pt x="0" y="467866"/>
                  </a:lnTo>
                  <a:lnTo>
                    <a:pt x="9108947" y="467866"/>
                  </a:lnTo>
                  <a:lnTo>
                    <a:pt x="91089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51" y="6390132"/>
              <a:ext cx="9109075" cy="467995"/>
            </a:xfrm>
            <a:custGeom>
              <a:avLst/>
              <a:gdLst/>
              <a:ahLst/>
              <a:cxnLst/>
              <a:rect l="l" t="t" r="r" b="b"/>
              <a:pathLst>
                <a:path w="9109075" h="467995">
                  <a:moveTo>
                    <a:pt x="9108947" y="0"/>
                  </a:moveTo>
                  <a:lnTo>
                    <a:pt x="0" y="0"/>
                  </a:lnTo>
                  <a:lnTo>
                    <a:pt x="0" y="467866"/>
                  </a:lnTo>
                </a:path>
              </a:pathLst>
            </a:custGeom>
            <a:grpFill/>
            <a:ln w="63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739" y="635634"/>
            <a:ext cx="3122295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Foundation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Medicine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400" b="1" dirty="0">
                <a:latin typeface="Times New Roman"/>
                <a:cs typeface="Times New Roman"/>
              </a:rPr>
              <a:t>Semester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lecture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latin typeface="Times New Roman"/>
                <a:cs typeface="Times New Roman"/>
              </a:rPr>
              <a:t>5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1830704"/>
            <a:ext cx="1619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Lecture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title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5477" y="1728597"/>
            <a:ext cx="574103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+mj-cs"/>
              </a:rPr>
              <a:t>:               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Medical Terminology</a:t>
            </a:r>
            <a:r>
              <a:rPr lang="en-US" sz="3200" dirty="0">
                <a:latin typeface="Times New Roman" pitchFamily="18" charset="0"/>
                <a:cs typeface="+mj-cs"/>
              </a:rPr>
              <a:t>             </a:t>
            </a:r>
            <a:endParaRPr lang="ar-IQ" sz="3200" b="1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algn="ctr"/>
            <a:r>
              <a:rPr lang="en-US" sz="3200" b="1" dirty="0">
                <a:cs typeface="+mj-cs"/>
              </a:rPr>
              <a:t>           Blood and Lymphatic system 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+mj-cs"/>
              </a:rPr>
              <a:t>by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        Dr. Zainab k.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+mj-cs"/>
              </a:rPr>
              <a:t>khaleel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A012B8-2526-A9D0-D774-E95930933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928" y="4096727"/>
            <a:ext cx="4828854" cy="22937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B28295-98B3-9BDC-DF0A-FBC4FF3EC8B0}"/>
              </a:ext>
            </a:extLst>
          </p:cNvPr>
          <p:cNvSpPr txBox="1"/>
          <p:nvPr/>
        </p:nvSpPr>
        <p:spPr>
          <a:xfrm>
            <a:off x="228600" y="838200"/>
            <a:ext cx="753906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Medical root words of the blood and lymphatic sys.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u="sng" dirty="0">
                <a:solidFill>
                  <a:srgbClr val="0000CC"/>
                </a:solidFill>
              </a:rPr>
              <a:t>Root </a:t>
            </a:r>
            <a:r>
              <a:rPr lang="en-US" sz="2800" b="1" dirty="0">
                <a:solidFill>
                  <a:srgbClr val="0000CC"/>
                </a:solidFill>
              </a:rPr>
              <a:t>                  </a:t>
            </a:r>
            <a:r>
              <a:rPr lang="en-US" sz="2800" b="1" u="sng" dirty="0">
                <a:solidFill>
                  <a:srgbClr val="0000CC"/>
                </a:solidFill>
              </a:rPr>
              <a:t>meaning</a:t>
            </a:r>
          </a:p>
          <a:p>
            <a:r>
              <a:rPr lang="en-US" sz="2800" b="1" dirty="0">
                <a:solidFill>
                  <a:srgbClr val="003300"/>
                </a:solidFill>
              </a:rPr>
              <a:t>Globin                  protein in blood</a:t>
            </a:r>
          </a:p>
          <a:p>
            <a:r>
              <a:rPr lang="en-US" sz="2800" b="1" dirty="0" err="1">
                <a:solidFill>
                  <a:srgbClr val="003300"/>
                </a:solidFill>
              </a:rPr>
              <a:t>Immun</a:t>
            </a:r>
            <a:r>
              <a:rPr lang="en-US" sz="2800" b="1" dirty="0">
                <a:solidFill>
                  <a:srgbClr val="003300"/>
                </a:solidFill>
              </a:rPr>
              <a:t>                  immunity</a:t>
            </a:r>
          </a:p>
          <a:p>
            <a:pPr fontAlgn="t"/>
            <a:r>
              <a:rPr lang="en-US" sz="2800" b="1" dirty="0">
                <a:solidFill>
                  <a:srgbClr val="003300"/>
                </a:solidFill>
              </a:rPr>
              <a:t>Lymph              Clear water  or fluid</a:t>
            </a:r>
          </a:p>
          <a:p>
            <a:r>
              <a:rPr lang="en-US" sz="2800" b="1" dirty="0" err="1">
                <a:solidFill>
                  <a:srgbClr val="003300"/>
                </a:solidFill>
              </a:rPr>
              <a:t>Erythro</a:t>
            </a:r>
            <a:r>
              <a:rPr lang="en-US" sz="2800" b="1" dirty="0">
                <a:solidFill>
                  <a:srgbClr val="003300"/>
                </a:solidFill>
              </a:rPr>
              <a:t>                 red</a:t>
            </a:r>
          </a:p>
          <a:p>
            <a:r>
              <a:rPr lang="en-US" sz="2800" b="1" dirty="0">
                <a:solidFill>
                  <a:srgbClr val="003300"/>
                </a:solidFill>
              </a:rPr>
              <a:t>Erythrocytes        red blood cells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Erythrocytosis</a:t>
            </a:r>
            <a:r>
              <a:rPr lang="ar-IQ" sz="2800" b="1" dirty="0">
                <a:solidFill>
                  <a:srgbClr val="FF0000"/>
                </a:solidFill>
              </a:rPr>
              <a:t> ?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Erythropenia</a:t>
            </a:r>
            <a:r>
              <a:rPr lang="ar-IQ" sz="2800" b="1" dirty="0">
                <a:solidFill>
                  <a:srgbClr val="FF0000"/>
                </a:solidFill>
              </a:rPr>
              <a:t>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FEF87-9670-702D-C60E-A4F462CE5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38" y="1618595"/>
            <a:ext cx="2825895" cy="44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2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1B7F36-67FE-D5C2-55EB-9E391A1929F9}"/>
              </a:ext>
            </a:extLst>
          </p:cNvPr>
          <p:cNvSpPr txBox="1"/>
          <p:nvPr/>
        </p:nvSpPr>
        <p:spPr>
          <a:xfrm>
            <a:off x="228600" y="798261"/>
            <a:ext cx="86868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Medical root words of the blood and lymphatic sys.</a:t>
            </a:r>
          </a:p>
          <a:p>
            <a:r>
              <a:rPr lang="en-US" sz="2800" b="1" u="sng" dirty="0">
                <a:solidFill>
                  <a:srgbClr val="0000CC"/>
                </a:solidFill>
              </a:rPr>
              <a:t>Root </a:t>
            </a:r>
            <a:r>
              <a:rPr lang="en-US" sz="2800" b="1" dirty="0">
                <a:solidFill>
                  <a:srgbClr val="0000CC"/>
                </a:solidFill>
              </a:rPr>
              <a:t>                          </a:t>
            </a:r>
            <a:r>
              <a:rPr lang="en-US" sz="2800" b="1" u="sng" dirty="0">
                <a:solidFill>
                  <a:srgbClr val="0000CC"/>
                </a:solidFill>
              </a:rPr>
              <a:t>meaning</a:t>
            </a:r>
          </a:p>
          <a:p>
            <a:r>
              <a:rPr lang="en-US" sz="2800" b="1" dirty="0" err="1"/>
              <a:t>Leuco</a:t>
            </a:r>
            <a:r>
              <a:rPr lang="en-US" sz="2800" b="1" dirty="0"/>
              <a:t> /</a:t>
            </a:r>
            <a:r>
              <a:rPr lang="en-US" sz="2800" b="1" dirty="0" err="1"/>
              <a:t>leuk</a:t>
            </a:r>
            <a:r>
              <a:rPr lang="en-US" sz="2800" b="1" dirty="0"/>
              <a:t>(o)                white </a:t>
            </a:r>
          </a:p>
          <a:p>
            <a:r>
              <a:rPr lang="en-US" sz="2800" b="1" dirty="0"/>
              <a:t>Leucocytes            white blood cells</a:t>
            </a:r>
          </a:p>
          <a:p>
            <a:r>
              <a:rPr lang="en-US" sz="2800" b="1" dirty="0" err="1"/>
              <a:t>Leucocytosis</a:t>
            </a:r>
            <a:r>
              <a:rPr lang="ar-IQ" sz="2800" b="1" dirty="0"/>
              <a:t> </a:t>
            </a:r>
            <a:r>
              <a:rPr lang="ar-IQ" sz="2800" b="1" dirty="0">
                <a:solidFill>
                  <a:srgbClr val="FF0000"/>
                </a:solidFill>
              </a:rPr>
              <a:t>??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Leucopenia</a:t>
            </a:r>
            <a:r>
              <a:rPr lang="ar-IQ" sz="2800" b="1" dirty="0">
                <a:solidFill>
                  <a:srgbClr val="FF0000"/>
                </a:solidFill>
              </a:rPr>
              <a:t> ? ?</a:t>
            </a:r>
            <a:endParaRPr lang="en-US" sz="2800" b="1" dirty="0"/>
          </a:p>
          <a:p>
            <a:r>
              <a:rPr lang="en-US" sz="2800" b="1" dirty="0"/>
              <a:t>leukemia </a:t>
            </a:r>
            <a:r>
              <a:rPr lang="ar-IQ" sz="2800" b="1" dirty="0">
                <a:solidFill>
                  <a:srgbClr val="FF0000"/>
                </a:solidFill>
              </a:rPr>
              <a:t>? ? ?</a:t>
            </a:r>
            <a:endParaRPr lang="en-US" sz="2800" b="1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05C8231-BB17-BA07-A6D6-DB2ECF471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00200"/>
            <a:ext cx="2732926" cy="46053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1B7F36-67FE-D5C2-55EB-9E391A1929F9}"/>
              </a:ext>
            </a:extLst>
          </p:cNvPr>
          <p:cNvSpPr txBox="1"/>
          <p:nvPr/>
        </p:nvSpPr>
        <p:spPr>
          <a:xfrm>
            <a:off x="51085" y="914400"/>
            <a:ext cx="8965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Medical root words of the blood and lymphatic sys.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893F45-0A77-565E-01D1-8476D358C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62773"/>
              </p:ext>
            </p:extLst>
          </p:nvPr>
        </p:nvGraphicFramePr>
        <p:xfrm>
          <a:off x="64940" y="2168874"/>
          <a:ext cx="8913688" cy="252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844">
                  <a:extLst>
                    <a:ext uri="{9D8B030D-6E8A-4147-A177-3AD203B41FA5}">
                      <a16:colId xmlns:a16="http://schemas.microsoft.com/office/drawing/2014/main" val="4135083085"/>
                    </a:ext>
                  </a:extLst>
                </a:gridCol>
                <a:gridCol w="4456844">
                  <a:extLst>
                    <a:ext uri="{9D8B030D-6E8A-4147-A177-3AD203B41FA5}">
                      <a16:colId xmlns:a16="http://schemas.microsoft.com/office/drawing/2014/main" val="3532984744"/>
                    </a:ext>
                  </a:extLst>
                </a:gridCol>
              </a:tblGrid>
              <a:tr h="57988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Erythrocytosis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FF00"/>
                          </a:solidFill>
                        </a:rPr>
                        <a:t>Leucocytosis</a:t>
                      </a:r>
                      <a:r>
                        <a:rPr lang="en-US" sz="3200" b="1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133790"/>
                  </a:ext>
                </a:extLst>
              </a:tr>
              <a:tr h="1569045">
                <a:tc>
                  <a:txBody>
                    <a:bodyPr/>
                    <a:lstStyle/>
                    <a:p>
                      <a:r>
                        <a:rPr lang="en-US" sz="3200" b="1" dirty="0"/>
                        <a:t>Abnormally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increased</a:t>
                      </a:r>
                      <a:r>
                        <a:rPr lang="en-US" sz="3200" b="1" dirty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200" b="1" dirty="0"/>
                        <a:t>number of red blood cells in a blood sample.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Abnormally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increased </a:t>
                      </a:r>
                      <a:r>
                        <a:rPr lang="en-US" sz="3200" b="1" dirty="0"/>
                        <a:t>number of white blood    cells in a blood sample.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687517"/>
                  </a:ext>
                </a:extLst>
              </a:tr>
              <a:tr h="37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9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41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0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grpSp>
        <p:nvGrpSpPr>
          <p:cNvPr id="31" name="object 6"/>
          <p:cNvGrpSpPr/>
          <p:nvPr/>
        </p:nvGrpSpPr>
        <p:grpSpPr>
          <a:xfrm>
            <a:off x="31876" y="6386957"/>
            <a:ext cx="9115425" cy="474345"/>
            <a:chOff x="31876" y="6386957"/>
            <a:chExt cx="9115425" cy="474345"/>
          </a:xfrm>
          <a:gradFill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</a:gradFill>
        </p:grpSpPr>
        <p:sp>
          <p:nvSpPr>
            <p:cNvPr id="32" name="object 7"/>
            <p:cNvSpPr/>
            <p:nvPr/>
          </p:nvSpPr>
          <p:spPr>
            <a:xfrm>
              <a:off x="35051" y="6390132"/>
              <a:ext cx="9109075" cy="467995"/>
            </a:xfrm>
            <a:custGeom>
              <a:avLst/>
              <a:gdLst/>
              <a:ahLst/>
              <a:cxnLst/>
              <a:rect l="l" t="t" r="r" b="b"/>
              <a:pathLst>
                <a:path w="9109075" h="467995">
                  <a:moveTo>
                    <a:pt x="9108947" y="0"/>
                  </a:moveTo>
                  <a:lnTo>
                    <a:pt x="0" y="0"/>
                  </a:lnTo>
                  <a:lnTo>
                    <a:pt x="0" y="467866"/>
                  </a:lnTo>
                  <a:lnTo>
                    <a:pt x="9108947" y="467866"/>
                  </a:lnTo>
                  <a:lnTo>
                    <a:pt x="91089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/>
            <p:cNvSpPr/>
            <p:nvPr/>
          </p:nvSpPr>
          <p:spPr>
            <a:xfrm>
              <a:off x="35051" y="6390132"/>
              <a:ext cx="9109075" cy="467995"/>
            </a:xfrm>
            <a:custGeom>
              <a:avLst/>
              <a:gdLst/>
              <a:ahLst/>
              <a:cxnLst/>
              <a:rect l="l" t="t" r="r" b="b"/>
              <a:pathLst>
                <a:path w="9109075" h="467995">
                  <a:moveTo>
                    <a:pt x="9108947" y="0"/>
                  </a:moveTo>
                  <a:lnTo>
                    <a:pt x="0" y="0"/>
                  </a:lnTo>
                  <a:lnTo>
                    <a:pt x="0" y="467866"/>
                  </a:lnTo>
                </a:path>
              </a:pathLst>
            </a:custGeom>
            <a:grpFill/>
            <a:ln w="63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E4855CD-741D-6D3F-B3C5-EF986F98C13B}"/>
              </a:ext>
            </a:extLst>
          </p:cNvPr>
          <p:cNvSpPr txBox="1"/>
          <p:nvPr/>
        </p:nvSpPr>
        <p:spPr>
          <a:xfrm>
            <a:off x="17588" y="76410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Medical root words of the blood and lymphatic sys.</a:t>
            </a:r>
          </a:p>
          <a:p>
            <a:pPr lvl="1"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3F46845-AF53-6B3F-578B-73382FA3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68849"/>
              </p:ext>
            </p:extLst>
          </p:nvPr>
        </p:nvGraphicFramePr>
        <p:xfrm>
          <a:off x="246580" y="1520575"/>
          <a:ext cx="8578922" cy="484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461">
                  <a:extLst>
                    <a:ext uri="{9D8B030D-6E8A-4147-A177-3AD203B41FA5}">
                      <a16:colId xmlns:a16="http://schemas.microsoft.com/office/drawing/2014/main" val="3349629020"/>
                    </a:ext>
                  </a:extLst>
                </a:gridCol>
                <a:gridCol w="4289461">
                  <a:extLst>
                    <a:ext uri="{9D8B030D-6E8A-4147-A177-3AD203B41FA5}">
                      <a16:colId xmlns:a16="http://schemas.microsoft.com/office/drawing/2014/main" val="3008434524"/>
                    </a:ext>
                  </a:extLst>
                </a:gridCol>
              </a:tblGrid>
              <a:tr h="61547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C00000"/>
                          </a:solidFill>
                        </a:rPr>
                        <a:t>Erythropenia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solidFill>
                            <a:srgbClr val="0000CC"/>
                          </a:solidFill>
                        </a:rPr>
                        <a:t>Leukopenia</a:t>
                      </a:r>
                      <a:endParaRPr lang="en-US" sz="32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31503"/>
                  </a:ext>
                </a:extLst>
              </a:tr>
              <a:tr h="1669373">
                <a:tc>
                  <a:txBody>
                    <a:bodyPr/>
                    <a:lstStyle/>
                    <a:p>
                      <a:r>
                        <a:rPr lang="en-US" sz="3200" b="1" dirty="0"/>
                        <a:t>Abnormally </a:t>
                      </a:r>
                      <a:r>
                        <a:rPr lang="en-US" sz="3600" b="1" dirty="0">
                          <a:solidFill>
                            <a:srgbClr val="FFC000"/>
                          </a:solidFill>
                        </a:rPr>
                        <a:t>reduced</a:t>
                      </a:r>
                      <a:r>
                        <a:rPr lang="en-US" sz="3200" b="1" dirty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200" b="1" dirty="0"/>
                        <a:t>number of red blood cells in a blood sample.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Abnormally </a:t>
                      </a:r>
                      <a:r>
                        <a:rPr lang="en-US" sz="3600" b="1" dirty="0">
                          <a:solidFill>
                            <a:srgbClr val="FFC000"/>
                          </a:solidFill>
                        </a:rPr>
                        <a:t>reduced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200" b="1" dirty="0"/>
                        <a:t>number of white blood    cells in a blood sample.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431667"/>
                  </a:ext>
                </a:extLst>
              </a:tr>
              <a:tr h="16693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69452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63E93FE-7FB3-732C-434B-43C26BA4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" y="4038539"/>
            <a:ext cx="3614454" cy="1920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23A589-56ED-AF25-EBEE-C7F16EEC5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39634" y="3249526"/>
            <a:ext cx="1786466" cy="34982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2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A2E1AF-3A89-C802-EB2E-36F513C5C9C9}"/>
              </a:ext>
            </a:extLst>
          </p:cNvPr>
          <p:cNvSpPr txBox="1"/>
          <p:nvPr/>
        </p:nvSpPr>
        <p:spPr>
          <a:xfrm>
            <a:off x="152400" y="594965"/>
            <a:ext cx="88392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Leukemia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Cancer of blood forming cells in the bone marrow and the lymphatic system. Causing</a:t>
            </a:r>
            <a:r>
              <a:rPr lang="en-US" sz="2800" b="1" i="0" dirty="0">
                <a:solidFill>
                  <a:srgbClr val="4D5156"/>
                </a:solidFill>
                <a:effectLst/>
                <a:latin typeface="Helvetica Neue"/>
              </a:rPr>
              <a:t> </a:t>
            </a:r>
            <a:r>
              <a:rPr lang="en-US" sz="2800" b="1" i="0" dirty="0">
                <a:solidFill>
                  <a:srgbClr val="040C28"/>
                </a:solidFill>
                <a:effectLst/>
                <a:latin typeface="Helvetica Neue"/>
              </a:rPr>
              <a:t>the production of abnormal and excess white blood cells 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Leukemia: Symptoms, Signs, Causes, Types &amp; Treatment">
            <a:extLst>
              <a:ext uri="{FF2B5EF4-FFF2-40B4-BE49-F238E27FC236}">
                <a16:creationId xmlns:a16="http://schemas.microsoft.com/office/drawing/2014/main" id="{4C22DEF9-723E-B224-1E0D-A91FF6D3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20" y="2807878"/>
            <a:ext cx="6644640" cy="34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304223-49C9-7DD8-40F7-8D4D1A07AE42}"/>
              </a:ext>
            </a:extLst>
          </p:cNvPr>
          <p:cNvSpPr txBox="1"/>
          <p:nvPr/>
        </p:nvSpPr>
        <p:spPr>
          <a:xfrm>
            <a:off x="76200" y="678053"/>
            <a:ext cx="8991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Hematology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</a:rPr>
              <a:t>/ </a:t>
            </a:r>
            <a:r>
              <a:rPr lang="en-US" sz="3200" b="1" dirty="0" err="1">
                <a:solidFill>
                  <a:srgbClr val="0000CC"/>
                </a:solidFill>
              </a:rPr>
              <a:t>Haematology</a:t>
            </a:r>
            <a:endParaRPr lang="en-US" sz="3200" b="1" dirty="0">
              <a:solidFill>
                <a:srgbClr val="0000CC"/>
              </a:solidFill>
            </a:endParaRPr>
          </a:p>
          <a:p>
            <a:endParaRPr lang="en-US" sz="3200" b="1" dirty="0">
              <a:solidFill>
                <a:srgbClr val="0000CC"/>
              </a:solidFill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Haemopoiesis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process of formation of blood cells (RBC, WBC and platelets) and the sites where it occurs are known as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hemopoietic tissues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(bone marrow, liver and spleen)</a:t>
            </a:r>
          </a:p>
          <a:p>
            <a:pPr algn="just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B36FD-E044-7F41-7E2C-84C59B2D0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12" y="3442676"/>
            <a:ext cx="6038988" cy="27896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149139-4344-8344-AB2E-DA435E6CAB8F}"/>
              </a:ext>
            </a:extLst>
          </p:cNvPr>
          <p:cNvSpPr txBox="1"/>
          <p:nvPr/>
        </p:nvSpPr>
        <p:spPr>
          <a:xfrm>
            <a:off x="76200" y="838200"/>
            <a:ext cx="49512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304223-49C9-7DD8-40F7-8D4D1A07AE42}"/>
              </a:ext>
            </a:extLst>
          </p:cNvPr>
          <p:cNvSpPr txBox="1"/>
          <p:nvPr/>
        </p:nvSpPr>
        <p:spPr>
          <a:xfrm>
            <a:off x="152400" y="678053"/>
            <a:ext cx="8915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Diseases and disorders of the blood and lym.sys.:</a:t>
            </a:r>
          </a:p>
          <a:p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abnormal loss of blood due to rupture of blood vessel as a result of injury or illness.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Haemolysis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rupture of red blood cells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release of hemoglobin into the plasma or serum, 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hat may occur if blood transfusion  is not compatible with recipient´s</a:t>
            </a:r>
            <a:r>
              <a:rPr lang="en-US" sz="2800" b="1" spc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blood.</a:t>
            </a:r>
            <a:r>
              <a:rPr lang="en-US" sz="2800" b="1" spc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9CA377-12F0-F258-E115-707ACA93C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331369"/>
            <a:ext cx="4254524" cy="2374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ECE97C-96FA-ACF3-190F-D7AE08F4C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231" y="4331369"/>
            <a:ext cx="4407568" cy="23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92" y="589279"/>
            <a:ext cx="8764016" cy="106695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Diseases and disorders of the blood and lym.sys.:</a:t>
            </a:r>
          </a:p>
          <a:p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85A41C-F456-4042-6DA6-695B6BDD0500}"/>
              </a:ext>
            </a:extLst>
          </p:cNvPr>
          <p:cNvSpPr txBox="1"/>
          <p:nvPr/>
        </p:nvSpPr>
        <p:spPr>
          <a:xfrm>
            <a:off x="162282" y="1295400"/>
            <a:ext cx="879172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Viral hemorrhagic fevers (VHFs):</a:t>
            </a:r>
          </a:p>
          <a:p>
            <a:r>
              <a:rPr lang="en-US" sz="2800" b="1" dirty="0"/>
              <a:t>Those are an infections caused by viruses include (Ebola) that often life threatening and cause fever and damage of the blood vessels and can cause severe bleeding.</a:t>
            </a:r>
          </a:p>
        </p:txBody>
      </p:sp>
      <p:pic>
        <p:nvPicPr>
          <p:cNvPr id="8" name="Picture 2" descr="Overview of Ebola | Hemorrhagic Fever, Causes, Pathophysiology, Symptoms,  Diagnosis, Treatment - YouTube">
            <a:extLst>
              <a:ext uri="{FF2B5EF4-FFF2-40B4-BE49-F238E27FC236}">
                <a16:creationId xmlns:a16="http://schemas.microsoft.com/office/drawing/2014/main" id="{6068B3AA-F918-5486-9863-EF84F72F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4143445"/>
            <a:ext cx="4089400" cy="227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emorrhagic fever&quot; kills four people; infections are increasing - Shafaq  News">
            <a:extLst>
              <a:ext uri="{FF2B5EF4-FFF2-40B4-BE49-F238E27FC236}">
                <a16:creationId xmlns:a16="http://schemas.microsoft.com/office/drawing/2014/main" id="{8C6F706A-0E6E-F91B-8DEE-B3531F86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59" y="4109720"/>
            <a:ext cx="4155441" cy="23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92" y="589279"/>
            <a:ext cx="8801608" cy="174406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Diseases and disorder of blood and lym.sys.</a:t>
            </a:r>
            <a:endParaRPr lang="en-US" sz="4400" b="1" dirty="0">
              <a:solidFill>
                <a:srgbClr val="0000CC"/>
              </a:solidFill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Haematoma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/>
              <a:t>a localized </a:t>
            </a:r>
            <a:r>
              <a:rPr lang="en-US" sz="3200" b="1" dirty="0">
                <a:hlinkClick r:id="rId2" tooltip="Bleeding"/>
              </a:rPr>
              <a:t>bleeding</a:t>
            </a:r>
            <a:r>
              <a:rPr lang="en-US" sz="3200" b="1" dirty="0"/>
              <a:t> outside of blood vessels, due to either disease or trauma.</a:t>
            </a:r>
          </a:p>
        </p:txBody>
      </p:sp>
      <p:sp>
        <p:nvSpPr>
          <p:cNvPr id="13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6992F-A2E5-0462-045F-87CB64D24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8" y="2667000"/>
            <a:ext cx="4761159" cy="3306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66B204-C6A4-1555-4F8D-050BB763B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32600" y="2314808"/>
            <a:ext cx="3306807" cy="40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1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8" name="Double Wave 7">
            <a:extLst>
              <a:ext uri="{FF2B5EF4-FFF2-40B4-BE49-F238E27FC236}">
                <a16:creationId xmlns:a16="http://schemas.microsoft.com/office/drawing/2014/main" id="{222B31A4-388A-B379-9B80-943C90356865}"/>
              </a:ext>
            </a:extLst>
          </p:cNvPr>
          <p:cNvSpPr/>
          <p:nvPr/>
        </p:nvSpPr>
        <p:spPr>
          <a:xfrm>
            <a:off x="486742" y="2022278"/>
            <a:ext cx="8241632" cy="3332748"/>
          </a:xfrm>
          <a:prstGeom prst="doubleWav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cs typeface="Times New Roman" pitchFamily="18" charset="0"/>
              </a:rPr>
              <a:t>Self learning</a:t>
            </a:r>
          </a:p>
          <a:p>
            <a:r>
              <a:rPr lang="en-US" sz="4800" b="1" dirty="0">
                <a:solidFill>
                  <a:srgbClr val="993300"/>
                </a:solidFill>
                <a:cs typeface="Times New Roman" pitchFamily="18" charset="0"/>
              </a:rPr>
              <a:t>What is the difference between </a:t>
            </a:r>
            <a:r>
              <a:rPr lang="en-US" sz="4800" b="1" dirty="0">
                <a:solidFill>
                  <a:srgbClr val="000066"/>
                </a:solidFill>
                <a:cs typeface="Times New Roman" pitchFamily="18" charset="0"/>
              </a:rPr>
              <a:t>hematoma</a:t>
            </a:r>
            <a:r>
              <a:rPr lang="en-US" sz="4800" b="1" dirty="0">
                <a:solidFill>
                  <a:srgbClr val="993300"/>
                </a:solidFill>
                <a:cs typeface="Times New Roman" pitchFamily="18" charset="0"/>
              </a:rPr>
              <a:t> and </a:t>
            </a:r>
            <a:r>
              <a:rPr lang="en-US" sz="4800" b="1" dirty="0">
                <a:solidFill>
                  <a:srgbClr val="000066"/>
                </a:solidFill>
                <a:cs typeface="Times New Roman" pitchFamily="18" charset="0"/>
              </a:rPr>
              <a:t>Bruise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  <a:p>
            <a:endParaRPr lang="en-US" sz="4800" b="1" dirty="0">
              <a:solidFill>
                <a:srgbClr val="9933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8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6700" y="604085"/>
            <a:ext cx="8801100" cy="6095258"/>
          </a:xfrm>
          <a:prstGeom prst="rect">
            <a:avLst/>
          </a:prstGeom>
          <a:noFill/>
        </p:spPr>
        <p:txBody>
          <a:bodyPr vert="horz" wrap="square" lIns="0" tIns="84455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The lymphatic system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Lymph</a:t>
            </a: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/>
              <a:t>It is a colorless to white fluid that flows through the lymphatic system. It is composed of blood plasma that leaks out of the capillaries into the tissues, then reabsorbed  </a:t>
            </a:r>
            <a:r>
              <a:rPr lang="en-US" b="1" dirty="0"/>
              <a:t>back towards the heart for re-circulation.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FF0000"/>
                </a:solidFill>
              </a:rPr>
              <a:t>The lymphatic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华文仿宋"/>
              </a:rPr>
              <a:t>Lymph</a:t>
            </a:r>
          </a:p>
          <a:p>
            <a:pPr marL="228600" marR="0" lvl="0" indent="-22860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华文仿宋"/>
              </a:rPr>
              <a:t>Lymphatic Vessels</a:t>
            </a:r>
          </a:p>
          <a:p>
            <a:pPr marL="685800" marR="0" lvl="1" indent="-228600" algn="l" defTabSz="914400" rtl="0" eaLnBrk="1" fontAlgn="auto" latinLnBrk="0" hangingPunct="1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"/>
                <a:ea typeface="华文仿宋"/>
              </a:rPr>
              <a:t>Lymphatic Capillaries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"/>
                <a:ea typeface="华文仿宋"/>
              </a:rPr>
              <a:t>Lymphatic Vessels</a:t>
            </a:r>
          </a:p>
          <a:p>
            <a:pPr marL="685800" marR="0" lvl="1" indent="-228600" algn="l" defTabSz="914400" rtl="0" eaLnBrk="1" fontAlgn="auto" latinLnBrk="0" hangingPunct="1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"/>
                <a:ea typeface="华文仿宋"/>
              </a:rPr>
              <a:t>Lymphatic Trunks</a:t>
            </a:r>
          </a:p>
          <a:p>
            <a:pPr marL="685800" marR="0" lvl="1" indent="-228600" algn="l" defTabSz="914400" rtl="0" eaLnBrk="1" fontAlgn="auto" latinLnBrk="0" hangingPunct="1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"/>
                <a:ea typeface="华文仿宋"/>
              </a:rPr>
              <a:t>Lymphatic 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华文仿宋"/>
              </a:rPr>
              <a:t>Lymphatic Organs</a:t>
            </a:r>
          </a:p>
          <a:p>
            <a:pPr marL="685800" marR="0" lvl="1" indent="-228600" algn="l" defTabSz="914400" rtl="0" eaLnBrk="1" fontAlgn="auto" latinLnBrk="0" hangingPunct="1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"/>
                <a:ea typeface="华文仿宋"/>
              </a:rPr>
              <a:t>Thymus</a:t>
            </a:r>
          </a:p>
          <a:p>
            <a:pPr marL="685800" marR="0" lvl="1" indent="-228600" algn="l" defTabSz="914400" rtl="0" eaLnBrk="1" fontAlgn="auto" latinLnBrk="0" hangingPunct="1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"/>
                <a:ea typeface="华文仿宋"/>
              </a:rPr>
              <a:t>Lymph Nodes</a:t>
            </a:r>
          </a:p>
          <a:p>
            <a:pPr marL="685800" marR="0" lvl="1" indent="-228600" algn="l" defTabSz="914400" rtl="0" eaLnBrk="1" fontAlgn="auto" latinLnBrk="0" hangingPunct="1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"/>
                <a:ea typeface="华文仿宋"/>
              </a:rPr>
              <a:t>Spleen</a:t>
            </a:r>
          </a:p>
          <a:p>
            <a:pPr marL="685800" marR="0" lvl="1" indent="-228600" algn="l" defTabSz="914400" rtl="0" eaLnBrk="1" fontAlgn="auto" latinLnBrk="0" hangingPunct="1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"/>
                <a:ea typeface="华文仿宋"/>
              </a:rPr>
              <a:t>Tonsils</a:t>
            </a:r>
          </a:p>
          <a:p>
            <a:pPr marL="685800" marR="0" lvl="1" indent="-228600" algn="l" defTabSz="914400" rtl="0" eaLnBrk="1" fontAlgn="auto" latinLnBrk="0" hangingPunct="1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华文仿宋"/>
              </a:rPr>
              <a:t>Lymphatic cells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-19623"/>
            <a:ext cx="9144000" cy="704215"/>
          </a:xfrm>
          <a:custGeom>
            <a:avLst/>
            <a:gdLst/>
            <a:ahLst/>
            <a:cxnLst/>
            <a:rect l="l" t="t" r="r" b="b"/>
            <a:pathLst>
              <a:path w="9144000" h="704215">
                <a:moveTo>
                  <a:pt x="9144000" y="0"/>
                </a:moveTo>
                <a:lnTo>
                  <a:pt x="0" y="0"/>
                </a:lnTo>
                <a:lnTo>
                  <a:pt x="0" y="704087"/>
                </a:lnTo>
                <a:lnTo>
                  <a:pt x="9144000" y="704087"/>
                </a:lnTo>
                <a:lnTo>
                  <a:pt x="9144000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531" y="83895"/>
            <a:ext cx="325755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5538" y="116585"/>
            <a:ext cx="24923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595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endParaRPr sz="1400">
              <a:latin typeface="Arial"/>
              <a:cs typeface="Arial"/>
            </a:endParaRPr>
          </a:p>
          <a:p>
            <a:pPr marL="463550">
              <a:lnSpc>
                <a:spcPts val="1595"/>
              </a:lnSpc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cien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762" y="83895"/>
            <a:ext cx="722376" cy="731519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E3104AB9-F4C1-0A44-9DEA-679BAC1B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418" y="2397760"/>
            <a:ext cx="3743325" cy="4298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821" y="2166244"/>
            <a:ext cx="8724988" cy="23152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Anemia</a:t>
            </a:r>
            <a:r>
              <a:rPr lang="en-US" sz="2800" b="1" dirty="0"/>
              <a:t> is characterized by a reduced number of red blood cells or their ability to carry O</a:t>
            </a:r>
            <a:r>
              <a:rPr lang="en-US" sz="2400" b="1" dirty="0"/>
              <a:t>2</a:t>
            </a:r>
            <a:r>
              <a:rPr lang="en-US" sz="2800" b="1" dirty="0"/>
              <a:t>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Prefix (an)</a:t>
            </a:r>
            <a:r>
              <a:rPr lang="en-US" sz="2800" b="1" dirty="0"/>
              <a:t> mean </a:t>
            </a:r>
            <a:r>
              <a:rPr lang="en-US" sz="2800" b="1" dirty="0">
                <a:solidFill>
                  <a:srgbClr val="339966"/>
                </a:solidFill>
              </a:rPr>
              <a:t>without.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Suffix (</a:t>
            </a:r>
            <a:r>
              <a:rPr lang="en-US" sz="2800" b="1" dirty="0" err="1">
                <a:solidFill>
                  <a:srgbClr val="0070C0"/>
                </a:solidFill>
              </a:rPr>
              <a:t>emia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  <a:r>
              <a:rPr lang="en-US" sz="2800" b="1" dirty="0"/>
              <a:t> mean </a:t>
            </a:r>
            <a:r>
              <a:rPr lang="en-US" sz="2800" b="1" dirty="0">
                <a:solidFill>
                  <a:srgbClr val="339966"/>
                </a:solidFill>
              </a:rPr>
              <a:t>condition of  blood. </a:t>
            </a:r>
          </a:p>
          <a:p>
            <a:pPr marR="0" lvl="0" algn="just" defTabSz="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0000"/>
              <a:tabLst/>
              <a:defRPr/>
            </a:pP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8809" y="4165219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" y="518160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0F139C-2C5E-4C3A-F60B-E7A7B9E32195}"/>
              </a:ext>
            </a:extLst>
          </p:cNvPr>
          <p:cNvSpPr txBox="1"/>
          <p:nvPr/>
        </p:nvSpPr>
        <p:spPr>
          <a:xfrm>
            <a:off x="143822" y="901753"/>
            <a:ext cx="8856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Diseases and disorder of blood and lymphatic system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AFF2F0-ECB5-02CB-3B7E-5F0F7C838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293860"/>
            <a:ext cx="6629399" cy="21866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1792592"/>
            <a:ext cx="8724988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Hypoglycemia  </a:t>
            </a:r>
            <a:r>
              <a:rPr lang="en-US" sz="2800" b="1" dirty="0"/>
              <a:t>mean low blood glucose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Hyperglycemia ??  </a:t>
            </a:r>
            <a:r>
              <a:rPr lang="en-US" sz="2800" b="1" dirty="0">
                <a:solidFill>
                  <a:srgbClr val="00B0F0"/>
                </a:solidFill>
              </a:rPr>
              <a:t>Self learning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Thalassemia </a:t>
            </a:r>
            <a:r>
              <a:rPr lang="en-US" sz="2800" b="1" dirty="0"/>
              <a:t>are inherited blood disorders characterized by decreased hemoglobin production  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98809" y="4165219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692" y="520639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0F139C-2C5E-4C3A-F60B-E7A7B9E32195}"/>
              </a:ext>
            </a:extLst>
          </p:cNvPr>
          <p:cNvSpPr txBox="1"/>
          <p:nvPr/>
        </p:nvSpPr>
        <p:spPr>
          <a:xfrm>
            <a:off x="202692" y="715374"/>
            <a:ext cx="8788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Diseases and disorder of blood and lymphatic system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E70772-C70D-A150-3A2E-5597541EC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95" y="4126060"/>
            <a:ext cx="6388767" cy="21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4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1792592"/>
            <a:ext cx="8724988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Hemophilia </a:t>
            </a:r>
            <a:endParaRPr lang="ar-IQ" sz="28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Is an inherited disorder. There is an absence of blood clotting proteins  that are necessary for coagulation. Those patients may experience abnormal blood loss even after minor injuries.</a:t>
            </a:r>
          </a:p>
          <a:p>
            <a:endParaRPr lang="en-US" sz="2800" b="1" dirty="0"/>
          </a:p>
          <a:p>
            <a:r>
              <a:rPr lang="en-US" sz="2800" b="1" dirty="0"/>
              <a:t>Treatment: </a:t>
            </a:r>
          </a:p>
          <a:p>
            <a:r>
              <a:rPr lang="en-US" sz="2800" b="1" dirty="0"/>
              <a:t>Replacement of blood clotting factors.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98809" y="4165219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692" y="520639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0F139C-2C5E-4C3A-F60B-E7A7B9E32195}"/>
              </a:ext>
            </a:extLst>
          </p:cNvPr>
          <p:cNvSpPr txBox="1"/>
          <p:nvPr/>
        </p:nvSpPr>
        <p:spPr>
          <a:xfrm>
            <a:off x="202692" y="715374"/>
            <a:ext cx="8788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Diseases and disorder of blood and lymphatic system</a:t>
            </a:r>
            <a:endParaRPr lang="en-US" sz="3200" dirty="0"/>
          </a:p>
        </p:txBody>
      </p:sp>
      <p:pic>
        <p:nvPicPr>
          <p:cNvPr id="1026" name="Picture 2" descr="Hemophilia - Ask Hematologist | Understand Hematology">
            <a:extLst>
              <a:ext uri="{FF2B5EF4-FFF2-40B4-BE49-F238E27FC236}">
                <a16:creationId xmlns:a16="http://schemas.microsoft.com/office/drawing/2014/main" id="{4C54FDBA-C6ED-CC84-A9A9-1878AAF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76" y="3506115"/>
            <a:ext cx="2209800" cy="14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emophilia - Wikipedia">
            <a:extLst>
              <a:ext uri="{FF2B5EF4-FFF2-40B4-BE49-F238E27FC236}">
                <a16:creationId xmlns:a16="http://schemas.microsoft.com/office/drawing/2014/main" id="{64498CA9-B935-EEE4-382F-DE09045E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08387"/>
            <a:ext cx="2064334" cy="12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21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1792592"/>
            <a:ext cx="88392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Dyscrasia :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It’s a term derived from the Greek word (difficult temperament ) that refers to abnormal blood condition.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98809" y="4134937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692" y="520639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0F139C-2C5E-4C3A-F60B-E7A7B9E32195}"/>
              </a:ext>
            </a:extLst>
          </p:cNvPr>
          <p:cNvSpPr txBox="1"/>
          <p:nvPr/>
        </p:nvSpPr>
        <p:spPr>
          <a:xfrm>
            <a:off x="202692" y="715374"/>
            <a:ext cx="8788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Diseases and disorder of blood and lymphatic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605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1792592"/>
            <a:ext cx="8839200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Edema</a:t>
            </a:r>
            <a:r>
              <a:rPr lang="ar-IQ" sz="3200" b="1" dirty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This is a non constructed term, derived from the Greek word </a:t>
            </a:r>
            <a:r>
              <a:rPr lang="en-US" sz="2800" b="1" i="1" dirty="0" err="1"/>
              <a:t>oidema</a:t>
            </a:r>
            <a:r>
              <a:rPr lang="en-US" sz="2800" b="1" i="1" dirty="0"/>
              <a:t> </a:t>
            </a:r>
            <a:r>
              <a:rPr lang="en-US" sz="2800" b="1" dirty="0"/>
              <a:t>meaning swelling. Edema occurs when there is leaking of fluid from the bloodstream into the interstitial ( enter STISH </a:t>
            </a:r>
            <a:r>
              <a:rPr lang="en-US" sz="2800" b="1" dirty="0" err="1"/>
              <a:t>ul</a:t>
            </a:r>
            <a:r>
              <a:rPr lang="en-US" sz="2800" b="1" dirty="0"/>
              <a:t>) space between body cells.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98809" y="4134937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692" y="520639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0F139C-2C5E-4C3A-F60B-E7A7B9E32195}"/>
              </a:ext>
            </a:extLst>
          </p:cNvPr>
          <p:cNvSpPr txBox="1"/>
          <p:nvPr/>
        </p:nvSpPr>
        <p:spPr>
          <a:xfrm>
            <a:off x="202692" y="715374"/>
            <a:ext cx="8788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Diseases and disorder of blood and lymphatic system</a:t>
            </a:r>
            <a:endParaRPr lang="en-US" sz="3200" dirty="0"/>
          </a:p>
        </p:txBody>
      </p:sp>
      <p:pic>
        <p:nvPicPr>
          <p:cNvPr id="2050" name="Picture 2" descr="Lower Extremity Edema – Causes, Treatment, and Prevention">
            <a:extLst>
              <a:ext uri="{FF2B5EF4-FFF2-40B4-BE49-F238E27FC236}">
                <a16:creationId xmlns:a16="http://schemas.microsoft.com/office/drawing/2014/main" id="{A63B539C-51E3-941B-EBF6-A349ACDB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4724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20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1792592"/>
            <a:ext cx="8839200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Hemoglobinopathy:</a:t>
            </a:r>
          </a:p>
          <a:p>
            <a:r>
              <a:rPr lang="en-US" sz="2800" dirty="0"/>
              <a:t>It is a disease that affect the hemoglobin or protein within the red blood cells. Sickle cell anemia that particularly affects the African-American community, is a form of hemoglobinopathy. 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98809" y="4134937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692" y="520639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0F139C-2C5E-4C3A-F60B-E7A7B9E32195}"/>
              </a:ext>
            </a:extLst>
          </p:cNvPr>
          <p:cNvSpPr txBox="1"/>
          <p:nvPr/>
        </p:nvSpPr>
        <p:spPr>
          <a:xfrm>
            <a:off x="202692" y="715374"/>
            <a:ext cx="8788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Diseases and disorder of blood and lymphatic system</a:t>
            </a:r>
            <a:endParaRPr lang="en-US" sz="3200" dirty="0"/>
          </a:p>
        </p:txBody>
      </p:sp>
      <p:pic>
        <p:nvPicPr>
          <p:cNvPr id="1026" name="Picture 2" descr="What is Sickle Cell Disease? | CDC">
            <a:extLst>
              <a:ext uri="{FF2B5EF4-FFF2-40B4-BE49-F238E27FC236}">
                <a16:creationId xmlns:a16="http://schemas.microsoft.com/office/drawing/2014/main" id="{F84C7070-E953-3DBD-3A30-7AD75573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82431"/>
            <a:ext cx="4724400" cy="19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52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8809" y="4165219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692" y="520639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E5B4AC-839A-B039-80F3-05CEB19B7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55733"/>
            <a:ext cx="8915400" cy="604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25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8809" y="4165219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692" y="520639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3" name="Content Placeholder 1">
            <a:extLst>
              <a:ext uri="{FF2B5EF4-FFF2-40B4-BE49-F238E27FC236}">
                <a16:creationId xmlns:a16="http://schemas.microsoft.com/office/drawing/2014/main" id="{C788BDB6-2E25-95E9-4079-738F7572A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074"/>
            <a:ext cx="9067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8809" y="4165219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692" y="520639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3" name="Content Placeholder 1">
            <a:extLst>
              <a:ext uri="{FF2B5EF4-FFF2-40B4-BE49-F238E27FC236}">
                <a16:creationId xmlns:a16="http://schemas.microsoft.com/office/drawing/2014/main" id="{9117E2EB-5CE3-BC84-7D16-1D63D3A20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29074"/>
            <a:ext cx="8933985" cy="599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56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212585" y="3123945"/>
            <a:ext cx="2077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8809" y="4165219"/>
            <a:ext cx="3878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692" y="5206390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8600" algn="l"/>
              </a:tabLst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B368F8-2769-4F40-CDA6-B9E81E08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110"/>
            <a:ext cx="9144000" cy="62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1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943B4A-85D7-40DB-515D-C403A91CA84A}"/>
              </a:ext>
            </a:extLst>
          </p:cNvPr>
          <p:cNvSpPr txBox="1"/>
          <p:nvPr/>
        </p:nvSpPr>
        <p:spPr>
          <a:xfrm>
            <a:off x="152400" y="990191"/>
            <a:ext cx="8839200" cy="4877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C00000"/>
                </a:solidFill>
              </a:rPr>
              <a:t>Functions of the Lymphatic System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folHlink"/>
                </a:solidFill>
              </a:rPr>
              <a:t>Reabsorbs excess interstitial fluid:</a:t>
            </a:r>
          </a:p>
          <a:p>
            <a:pPr lvl="1">
              <a:lnSpc>
                <a:spcPct val="80000"/>
              </a:lnSpc>
            </a:pPr>
            <a:r>
              <a:rPr lang="en-US" altLang="zh-CN" sz="2800" dirty="0"/>
              <a:t>Returns it to the venous circulation</a:t>
            </a:r>
          </a:p>
          <a:p>
            <a:pPr lvl="1">
              <a:lnSpc>
                <a:spcPct val="80000"/>
              </a:lnSpc>
            </a:pPr>
            <a:r>
              <a:rPr lang="en-US" altLang="zh-CN" sz="2800" dirty="0"/>
              <a:t>Maintain blood volume levels</a:t>
            </a:r>
          </a:p>
          <a:p>
            <a:pPr lvl="1">
              <a:lnSpc>
                <a:spcPct val="80000"/>
              </a:lnSpc>
            </a:pPr>
            <a:r>
              <a:rPr lang="en-US" altLang="zh-CN" sz="2800" dirty="0"/>
              <a:t>Prevent interstitial fluid </a:t>
            </a:r>
            <a:r>
              <a:rPr lang="en-US" altLang="zh-CN" sz="2800" dirty="0">
                <a:sym typeface="Times New Roman" panose="02020603050405020304" pitchFamily="18" charset="0"/>
              </a:rPr>
              <a:t>levels from rising out of control.</a:t>
            </a:r>
          </a:p>
          <a:p>
            <a:pPr>
              <a:lnSpc>
                <a:spcPct val="80000"/>
              </a:lnSpc>
            </a:pPr>
            <a:endParaRPr lang="en-US" altLang="zh-CN" sz="2800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folHlink"/>
                </a:solidFill>
              </a:rPr>
              <a:t>Transport dietary lipids:</a:t>
            </a:r>
          </a:p>
          <a:p>
            <a:pPr lvl="1">
              <a:lnSpc>
                <a:spcPct val="80000"/>
              </a:lnSpc>
            </a:pPr>
            <a:r>
              <a:rPr lang="en-US" altLang="zh-CN" sz="2800" dirty="0"/>
              <a:t>Transported through </a:t>
            </a:r>
            <a:r>
              <a:rPr lang="en-US" altLang="zh-CN" sz="2800" dirty="0">
                <a:solidFill>
                  <a:schemeClr val="folHlink"/>
                </a:solidFill>
              </a:rPr>
              <a:t>lacteals</a:t>
            </a:r>
          </a:p>
          <a:p>
            <a:pPr lvl="1">
              <a:lnSpc>
                <a:spcPct val="80000"/>
              </a:lnSpc>
            </a:pPr>
            <a:r>
              <a:rPr lang="en-US" altLang="zh-CN" sz="2800" dirty="0"/>
              <a:t>Drain into larger lymphatic vessels</a:t>
            </a:r>
          </a:p>
          <a:p>
            <a:pPr lvl="1">
              <a:lnSpc>
                <a:spcPct val="80000"/>
              </a:lnSpc>
            </a:pPr>
            <a:r>
              <a:rPr lang="en-US" altLang="zh-CN" sz="2800" dirty="0">
                <a:sym typeface="Times New Roman" panose="02020603050405020304" pitchFamily="18" charset="0"/>
              </a:rPr>
              <a:t>Eventually into the bloodstream.</a:t>
            </a:r>
          </a:p>
          <a:p>
            <a:pPr lvl="1">
              <a:lnSpc>
                <a:spcPct val="80000"/>
              </a:lnSpc>
            </a:pPr>
            <a:endParaRPr lang="en-US" altLang="zh-CN" sz="2800" dirty="0">
              <a:sym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folHlink"/>
                </a:solidFill>
              </a:rPr>
              <a:t>Lymphocyte development</a:t>
            </a:r>
            <a:r>
              <a:rPr lang="en-US" altLang="zh-CN" sz="2800" b="1" dirty="0"/>
              <a:t>, </a:t>
            </a:r>
            <a:r>
              <a:rPr lang="en-US" altLang="zh-CN" sz="2800" b="1" dirty="0">
                <a:sym typeface="Times New Roman" panose="02020603050405020304" pitchFamily="18" charset="0"/>
              </a:rPr>
              <a:t>and the </a:t>
            </a:r>
            <a:r>
              <a:rPr lang="en-US" altLang="zh-CN" sz="2800" b="1" dirty="0">
                <a:solidFill>
                  <a:schemeClr val="folHlink"/>
                </a:solidFill>
                <a:sym typeface="Times New Roman" panose="02020603050405020304" pitchFamily="18" charset="0"/>
              </a:rPr>
              <a:t>immune response</a:t>
            </a:r>
            <a:r>
              <a:rPr lang="en-US" altLang="zh-CN" sz="2800" b="1" dirty="0">
                <a:sym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122679-BD63-2470-F3ED-F33D2421A38A}"/>
              </a:ext>
            </a:extLst>
          </p:cNvPr>
          <p:cNvSpPr txBox="1"/>
          <p:nvPr/>
        </p:nvSpPr>
        <p:spPr>
          <a:xfrm>
            <a:off x="304800" y="1532382"/>
            <a:ext cx="8686800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SzPct val="80000"/>
              <a:defRPr/>
            </a:pP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1">
            <a:extLst>
              <a:ext uri="{FF2B5EF4-FFF2-40B4-BE49-F238E27FC236}">
                <a16:creationId xmlns:a16="http://schemas.microsoft.com/office/drawing/2014/main" id="{857430A6-D478-8608-73EB-AF49E5B27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69350"/>
            <a:ext cx="8991599" cy="62006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122679-BD63-2470-F3ED-F33D2421A38A}"/>
              </a:ext>
            </a:extLst>
          </p:cNvPr>
          <p:cNvSpPr txBox="1"/>
          <p:nvPr/>
        </p:nvSpPr>
        <p:spPr>
          <a:xfrm>
            <a:off x="228600" y="1518348"/>
            <a:ext cx="8458200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SzPct val="80000"/>
              <a:defRPr/>
            </a:pP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1">
            <a:extLst>
              <a:ext uri="{FF2B5EF4-FFF2-40B4-BE49-F238E27FC236}">
                <a16:creationId xmlns:a16="http://schemas.microsoft.com/office/drawing/2014/main" id="{7DFD7B21-D7EC-3B15-4816-8360F111E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555495"/>
            <a:ext cx="9067800" cy="61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01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773833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5676" y="-23303"/>
            <a:ext cx="723900" cy="620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A66540-D6EB-956F-2E7C-541443CD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20266"/>
            <a:ext cx="8991600" cy="61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98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CEFA03-56B6-1504-DC26-44C5FB9CA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559840"/>
            <a:ext cx="8915400" cy="61321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6" name="Content Placeholder 1">
            <a:extLst>
              <a:ext uri="{FF2B5EF4-FFF2-40B4-BE49-F238E27FC236}">
                <a16:creationId xmlns:a16="http://schemas.microsoft.com/office/drawing/2014/main" id="{3DC947D5-DAEC-F055-7013-DFF6EBE3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" y="629074"/>
            <a:ext cx="8939175" cy="60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7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B51190-743B-AEDA-AE9F-C078DDFFE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81110"/>
            <a:ext cx="8991600" cy="61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07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6D99EE-F0B2-C3B0-3710-A97BAC388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77" y="597787"/>
            <a:ext cx="8780645" cy="61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34513-E3C5-7646-BA2E-209F273F2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97786"/>
            <a:ext cx="8991600" cy="61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3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DBE423-1F51-D40F-A421-92ED0D31F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99" y="581110"/>
            <a:ext cx="8855434" cy="61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50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51B4A0-39D6-BB52-3781-07D3B2091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81110"/>
            <a:ext cx="8991599" cy="61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3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54825"/>
            <a:ext cx="8484184" cy="1338187"/>
          </a:xfrm>
          <a:prstGeom prst="rect">
            <a:avLst/>
          </a:prstGeom>
        </p:spPr>
        <p:txBody>
          <a:bodyPr vert="horz" wrap="square" lIns="0" tIns="349885" rIns="0" bIns="0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medical terms </a:t>
            </a:r>
            <a:r>
              <a:rPr lang="en-US" sz="3200" b="1" dirty="0">
                <a:solidFill>
                  <a:srgbClr val="FF0000"/>
                </a:solidFill>
              </a:rPr>
              <a:t> related to the Lymphatic and Immune systems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4EAC7-9F0B-B6F4-856D-DD5694E86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9" y="1676400"/>
            <a:ext cx="9036522" cy="471583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9E48F7-9623-0C14-2FB8-6130CD887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81109"/>
            <a:ext cx="8839200" cy="61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4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96C1B6-5495-E6B9-D9AB-ED1FAEB66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81110"/>
            <a:ext cx="8915400" cy="61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0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03138" y="7111"/>
            <a:ext cx="24923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marR="5080" indent="-240665">
              <a:lnSpc>
                <a:spcPts val="1510"/>
              </a:lnSpc>
              <a:spcBef>
                <a:spcPts val="2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628" y="0"/>
            <a:ext cx="722376" cy="632460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pic>
        <p:nvPicPr>
          <p:cNvPr id="15" name="object 9">
            <a:extLst>
              <a:ext uri="{FF2B5EF4-FFF2-40B4-BE49-F238E27FC236}">
                <a16:creationId xmlns:a16="http://schemas.microsoft.com/office/drawing/2014/main" id="{FE78C7B4-EC54-0695-8C55-5754B4B7F00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529" y="1288863"/>
            <a:ext cx="8480182" cy="42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6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703448" y="2458720"/>
            <a:ext cx="257810" cy="45720"/>
          </a:xfrm>
          <a:custGeom>
            <a:avLst/>
            <a:gdLst/>
            <a:ahLst/>
            <a:cxnLst/>
            <a:rect l="l" t="t" r="r" b="b"/>
            <a:pathLst>
              <a:path w="257810" h="45719">
                <a:moveTo>
                  <a:pt x="257556" y="0"/>
                </a:moveTo>
                <a:lnTo>
                  <a:pt x="0" y="0"/>
                </a:lnTo>
                <a:lnTo>
                  <a:pt x="0" y="45720"/>
                </a:lnTo>
                <a:lnTo>
                  <a:pt x="257556" y="45720"/>
                </a:lnTo>
                <a:lnTo>
                  <a:pt x="25755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20434" y="268777"/>
            <a:ext cx="8238312" cy="1292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Medical prefixes for the blood and lymph.sys. </a:t>
            </a: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0" y="7111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4FC47B6-4F5B-767A-5769-640658D26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47614"/>
              </p:ext>
            </p:extLst>
          </p:nvPr>
        </p:nvGraphicFramePr>
        <p:xfrm>
          <a:off x="157480" y="1376680"/>
          <a:ext cx="8757920" cy="514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166">
                  <a:extLst>
                    <a:ext uri="{9D8B030D-6E8A-4147-A177-3AD203B41FA5}">
                      <a16:colId xmlns:a16="http://schemas.microsoft.com/office/drawing/2014/main" val="449554199"/>
                    </a:ext>
                  </a:extLst>
                </a:gridCol>
                <a:gridCol w="5791754">
                  <a:extLst>
                    <a:ext uri="{9D8B030D-6E8A-4147-A177-3AD203B41FA5}">
                      <a16:colId xmlns:a16="http://schemas.microsoft.com/office/drawing/2014/main" val="807833873"/>
                    </a:ext>
                  </a:extLst>
                </a:gridCol>
              </a:tblGrid>
              <a:tr h="6426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Definition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70317"/>
                  </a:ext>
                </a:extLst>
              </a:tr>
              <a:tr h="642666">
                <a:tc>
                  <a:txBody>
                    <a:bodyPr/>
                    <a:lstStyle/>
                    <a:p>
                      <a:r>
                        <a:rPr lang="en-US" sz="3200" b="1" dirty="0"/>
                        <a:t>An-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Without  or absence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221227"/>
                  </a:ext>
                </a:extLst>
              </a:tr>
              <a:tr h="642666">
                <a:tc>
                  <a:txBody>
                    <a:bodyPr/>
                    <a:lstStyle/>
                    <a:p>
                      <a:r>
                        <a:rPr lang="en-US" sz="3200" b="1" dirty="0"/>
                        <a:t>Anti-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Against or opposite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845467"/>
                  </a:ext>
                </a:extLst>
              </a:tr>
              <a:tr h="642666">
                <a:tc>
                  <a:txBody>
                    <a:bodyPr/>
                    <a:lstStyle/>
                    <a:p>
                      <a:r>
                        <a:rPr lang="en-US" sz="3200" b="1" dirty="0"/>
                        <a:t>Mal-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Bad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21048"/>
                  </a:ext>
                </a:extLst>
              </a:tr>
              <a:tr h="642666">
                <a:tc>
                  <a:txBody>
                    <a:bodyPr/>
                    <a:lstStyle/>
                    <a:p>
                      <a:r>
                        <a:rPr lang="en-US" sz="3200" b="1" dirty="0"/>
                        <a:t>Mono-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216708"/>
                  </a:ext>
                </a:extLst>
              </a:tr>
              <a:tr h="642666">
                <a:tc>
                  <a:txBody>
                    <a:bodyPr/>
                    <a:lstStyle/>
                    <a:p>
                      <a:r>
                        <a:rPr lang="en-US" sz="3200" b="1" dirty="0"/>
                        <a:t>Trans-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Across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925"/>
                  </a:ext>
                </a:extLst>
              </a:tr>
              <a:tr h="642666">
                <a:tc>
                  <a:txBody>
                    <a:bodyPr/>
                    <a:lstStyle/>
                    <a:p>
                      <a:r>
                        <a:rPr lang="en-US" sz="3200" b="1" dirty="0"/>
                        <a:t>Macro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40819"/>
                  </a:ext>
                </a:extLst>
              </a:tr>
              <a:tr h="642666">
                <a:tc>
                  <a:txBody>
                    <a:bodyPr/>
                    <a:lstStyle/>
                    <a:p>
                      <a:r>
                        <a:rPr lang="en-US" sz="3200" b="1" dirty="0"/>
                        <a:t>Micro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089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703448" y="2458720"/>
            <a:ext cx="257810" cy="45720"/>
          </a:xfrm>
          <a:custGeom>
            <a:avLst/>
            <a:gdLst/>
            <a:ahLst/>
            <a:cxnLst/>
            <a:rect l="l" t="t" r="r" b="b"/>
            <a:pathLst>
              <a:path w="257810" h="45719">
                <a:moveTo>
                  <a:pt x="257556" y="0"/>
                </a:moveTo>
                <a:lnTo>
                  <a:pt x="0" y="0"/>
                </a:lnTo>
                <a:lnTo>
                  <a:pt x="0" y="45720"/>
                </a:lnTo>
                <a:lnTo>
                  <a:pt x="257556" y="45720"/>
                </a:lnTo>
                <a:lnTo>
                  <a:pt x="25755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400" y="381000"/>
            <a:ext cx="7585456" cy="1292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Medical suffixes for the blood &amp; lymph.sys.  </a:t>
            </a: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505986-C37E-8A32-E1FD-BE9E4CE4F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99408"/>
              </p:ext>
            </p:extLst>
          </p:nvPr>
        </p:nvGraphicFramePr>
        <p:xfrm>
          <a:off x="152400" y="1371600"/>
          <a:ext cx="8865713" cy="540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786">
                  <a:extLst>
                    <a:ext uri="{9D8B030D-6E8A-4147-A177-3AD203B41FA5}">
                      <a16:colId xmlns:a16="http://schemas.microsoft.com/office/drawing/2014/main" val="510749818"/>
                    </a:ext>
                  </a:extLst>
                </a:gridCol>
                <a:gridCol w="6443927">
                  <a:extLst>
                    <a:ext uri="{9D8B030D-6E8A-4147-A177-3AD203B41FA5}">
                      <a16:colId xmlns:a16="http://schemas.microsoft.com/office/drawing/2014/main" val="3275814228"/>
                    </a:ext>
                  </a:extLst>
                </a:gridCol>
              </a:tblGrid>
              <a:tr h="8430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Suffix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3600" dirty="0"/>
                        <a:t>Definition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448485"/>
                  </a:ext>
                </a:extLst>
              </a:tr>
              <a:tr h="843042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/>
                        <a:t>-lysis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3600" b="1" dirty="0"/>
                        <a:t>Destruction/ breaking down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439398"/>
                  </a:ext>
                </a:extLst>
              </a:tr>
              <a:tr h="1192268">
                <a:tc>
                  <a:txBody>
                    <a:bodyPr/>
                    <a:lstStyle/>
                    <a:p>
                      <a:r>
                        <a:rPr lang="en-US" sz="3600" b="1" dirty="0"/>
                        <a:t>-</a:t>
                      </a:r>
                      <a:r>
                        <a:rPr lang="en-US" sz="3600" b="1" dirty="0" err="1"/>
                        <a:t>penia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Abnormal reduction in number or deficiency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99648"/>
                  </a:ext>
                </a:extLst>
              </a:tr>
              <a:tr h="843042">
                <a:tc>
                  <a:txBody>
                    <a:bodyPr/>
                    <a:lstStyle/>
                    <a:p>
                      <a:r>
                        <a:rPr lang="en-US" sz="3600" b="1" dirty="0"/>
                        <a:t>-</a:t>
                      </a:r>
                      <a:r>
                        <a:rPr lang="en-US" sz="3600" b="1" dirty="0" err="1"/>
                        <a:t>ia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Condition of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187357"/>
                  </a:ext>
                </a:extLst>
              </a:tr>
              <a:tr h="843042">
                <a:tc>
                  <a:txBody>
                    <a:bodyPr/>
                    <a:lstStyle/>
                    <a:p>
                      <a:r>
                        <a:rPr lang="en-US" sz="3600" b="1" dirty="0"/>
                        <a:t>-</a:t>
                      </a:r>
                      <a:r>
                        <a:rPr lang="en-US" sz="3600" b="1" dirty="0" err="1"/>
                        <a:t>ic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Pertaining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35815"/>
                  </a:ext>
                </a:extLst>
              </a:tr>
              <a:tr h="843042">
                <a:tc>
                  <a:txBody>
                    <a:bodyPr/>
                    <a:lstStyle/>
                    <a:p>
                      <a:r>
                        <a:rPr lang="en-US" sz="3600" b="1" dirty="0"/>
                        <a:t>-ology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Study or science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57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67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52729" y="28448"/>
            <a:ext cx="32575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pt-BR" sz="1400" b="1" spc="-25" dirty="0">
                <a:solidFill>
                  <a:srgbClr val="001F5F"/>
                </a:solidFill>
                <a:latin typeface="Arial"/>
                <a:cs typeface="Arial"/>
              </a:rPr>
              <a:t>U n i v e r s i t y  o f  b a s r a h</a:t>
            </a:r>
          </a:p>
          <a:p>
            <a:pPr algn="ctr">
              <a:lnSpc>
                <a:spcPct val="100000"/>
              </a:lnSpc>
            </a:pPr>
            <a:r>
              <a:rPr lang="pt-BR" sz="1400" b="1" spc="-25" dirty="0">
                <a:solidFill>
                  <a:srgbClr val="001F5F"/>
                </a:solidFill>
                <a:latin typeface="Arial"/>
                <a:cs typeface="Arial"/>
              </a:rPr>
              <a:t>al - z a h r a a  m e d i c a l  c o l l e g e</a:t>
            </a:r>
          </a:p>
        </p:txBody>
      </p:sp>
      <p:pic>
        <p:nvPicPr>
          <p:cNvPr id="14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graphicFrame>
        <p:nvGraphicFramePr>
          <p:cNvPr id="15" name="Content Placeholder 1">
            <a:extLst>
              <a:ext uri="{FF2B5EF4-FFF2-40B4-BE49-F238E27FC236}">
                <a16:creationId xmlns:a16="http://schemas.microsoft.com/office/drawing/2014/main" id="{38A0B548-B260-1C41-A1B9-ADFC08861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094756"/>
              </p:ext>
            </p:extLst>
          </p:nvPr>
        </p:nvGraphicFramePr>
        <p:xfrm>
          <a:off x="152400" y="1066800"/>
          <a:ext cx="895064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771">
                  <a:extLst>
                    <a:ext uri="{9D8B030D-6E8A-4147-A177-3AD203B41FA5}">
                      <a16:colId xmlns:a16="http://schemas.microsoft.com/office/drawing/2014/main" val="1140015943"/>
                    </a:ext>
                  </a:extLst>
                </a:gridCol>
                <a:gridCol w="6979872">
                  <a:extLst>
                    <a:ext uri="{9D8B030D-6E8A-4147-A177-3AD203B41FA5}">
                      <a16:colId xmlns:a16="http://schemas.microsoft.com/office/drawing/2014/main" val="3517200567"/>
                    </a:ext>
                  </a:extLst>
                </a:gridCol>
              </a:tblGrid>
              <a:tr h="63960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Suffix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Definition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34795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r>
                        <a:rPr lang="en-US" sz="3600" b="1" dirty="0"/>
                        <a:t>-</a:t>
                      </a:r>
                      <a:r>
                        <a:rPr lang="en-US" sz="3600" b="1" dirty="0" err="1"/>
                        <a:t>oma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70294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r>
                        <a:rPr lang="en-US" sz="3600" b="1" dirty="0"/>
                        <a:t>-</a:t>
                      </a:r>
                      <a:r>
                        <a:rPr lang="en-US" sz="3600" b="1" dirty="0" err="1"/>
                        <a:t>osis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Condition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63302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r>
                        <a:rPr lang="en-US" sz="3600" b="1" dirty="0"/>
                        <a:t>-</a:t>
                      </a:r>
                      <a:r>
                        <a:rPr lang="en-US" sz="3600" b="1" dirty="0" err="1"/>
                        <a:t>pathy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Disease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811830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r>
                        <a:rPr lang="en-US" sz="3600" b="1" dirty="0"/>
                        <a:t>-</a:t>
                      </a:r>
                      <a:r>
                        <a:rPr lang="en-US" sz="3600" b="1" dirty="0" err="1"/>
                        <a:t>philia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Loving, love of, or affinity 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0099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r>
                        <a:rPr lang="en-US" sz="3600" b="1" dirty="0"/>
                        <a:t>-</a:t>
                      </a:r>
                      <a:r>
                        <a:rPr lang="en-US" sz="3600" b="1" dirty="0" err="1"/>
                        <a:t>rrhage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Profuse bleeding,</a:t>
                      </a:r>
                      <a:r>
                        <a:rPr lang="en-US" sz="3600" b="1" baseline="0" dirty="0"/>
                        <a:t> hemorrhage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35057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r>
                        <a:rPr lang="en-US" sz="3600" b="1" dirty="0"/>
                        <a:t>- </a:t>
                      </a:r>
                      <a:r>
                        <a:rPr lang="en-US" sz="3600" b="1" dirty="0" err="1"/>
                        <a:t>crit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Separate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58721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r>
                        <a:rPr lang="en-US" sz="3600" b="1" dirty="0"/>
                        <a:t>- 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stop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483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8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AC0E83-18DB-F0BB-E666-3F8B9E8F6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55582"/>
              </p:ext>
            </p:extLst>
          </p:nvPr>
        </p:nvGraphicFramePr>
        <p:xfrm>
          <a:off x="452729" y="678053"/>
          <a:ext cx="8376781" cy="590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314">
                  <a:extLst>
                    <a:ext uri="{9D8B030D-6E8A-4147-A177-3AD203B41FA5}">
                      <a16:colId xmlns:a16="http://schemas.microsoft.com/office/drawing/2014/main" val="2910842550"/>
                    </a:ext>
                  </a:extLst>
                </a:gridCol>
                <a:gridCol w="4885467">
                  <a:extLst>
                    <a:ext uri="{9D8B030D-6E8A-4147-A177-3AD203B41FA5}">
                      <a16:colId xmlns:a16="http://schemas.microsoft.com/office/drawing/2014/main" val="3149661352"/>
                    </a:ext>
                  </a:extLst>
                </a:gridCol>
              </a:tblGrid>
              <a:tr h="6453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Root</a:t>
                      </a:r>
                      <a:r>
                        <a:rPr lang="en-US" sz="3600" baseline="0" dirty="0"/>
                        <a:t> word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Definition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55998"/>
                  </a:ext>
                </a:extLst>
              </a:tr>
              <a:tr h="583927">
                <a:tc>
                  <a:txBody>
                    <a:bodyPr/>
                    <a:lstStyle/>
                    <a:p>
                      <a:r>
                        <a:rPr lang="en-US" sz="3200" b="1" dirty="0"/>
                        <a:t>Hem  or </a:t>
                      </a:r>
                      <a:r>
                        <a:rPr lang="en-US" sz="3200" b="1" dirty="0" err="1"/>
                        <a:t>hemat</a:t>
                      </a: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Blood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58258"/>
                  </a:ext>
                </a:extLst>
              </a:tr>
              <a:tr h="583927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leuk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White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53675"/>
                  </a:ext>
                </a:extLst>
              </a:tr>
              <a:tr h="583927">
                <a:tc>
                  <a:txBody>
                    <a:bodyPr/>
                    <a:lstStyle/>
                    <a:p>
                      <a:r>
                        <a:rPr lang="en-US" sz="3200" b="1" dirty="0"/>
                        <a:t>Lymph</a:t>
                      </a:r>
                      <a:r>
                        <a:rPr lang="en-US" sz="3200" b="1" baseline="0" dirty="0"/>
                        <a:t>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Clear water  or fluid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132534"/>
                  </a:ext>
                </a:extLst>
              </a:tr>
              <a:tr h="583927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Necr</a:t>
                      </a: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Death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11799"/>
                  </a:ext>
                </a:extLst>
              </a:tr>
              <a:tr h="583927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Nucle</a:t>
                      </a: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Nucleus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69655"/>
                  </a:ext>
                </a:extLst>
              </a:tr>
              <a:tr h="583927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Phylaxis</a:t>
                      </a: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Protection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289677"/>
                  </a:ext>
                </a:extLst>
              </a:tr>
              <a:tr h="583927">
                <a:tc>
                  <a:txBody>
                    <a:bodyPr/>
                    <a:lstStyle/>
                    <a:p>
                      <a:r>
                        <a:rPr lang="en-US" sz="3200" b="1" dirty="0"/>
                        <a:t>Sept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22156"/>
                  </a:ext>
                </a:extLst>
              </a:tr>
              <a:tr h="583927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Thromb</a:t>
                      </a: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Clot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808474"/>
                  </a:ext>
                </a:extLst>
              </a:tr>
              <a:tr h="583927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Tox</a:t>
                      </a:r>
                      <a:r>
                        <a:rPr lang="en-US" sz="3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Poison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8404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0" y="-88136"/>
            <a:ext cx="9144000" cy="649605"/>
          </a:xfrm>
          <a:custGeom>
            <a:avLst/>
            <a:gdLst/>
            <a:ahLst/>
            <a:cxnLst/>
            <a:rect l="l" t="t" r="r" b="b"/>
            <a:pathLst>
              <a:path w="9144000" h="649605">
                <a:moveTo>
                  <a:pt x="0" y="649224"/>
                </a:moveTo>
                <a:lnTo>
                  <a:pt x="9144000" y="649224"/>
                </a:lnTo>
                <a:lnTo>
                  <a:pt x="9144000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/>
          <p:nvPr/>
        </p:nvSpPr>
        <p:spPr>
          <a:xfrm>
            <a:off x="5917438" y="7111"/>
            <a:ext cx="22637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34950" marR="5080" indent="-222885">
              <a:lnSpc>
                <a:spcPts val="1510"/>
              </a:lnSpc>
              <a:spcBef>
                <a:spcPts val="29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Mini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of h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gher Education 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6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452729" y="28448"/>
            <a:ext cx="3257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9834" y="-107777"/>
            <a:ext cx="723900" cy="6202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A53D60-C8A8-B906-72FE-1A43FC4BDC9F}"/>
              </a:ext>
            </a:extLst>
          </p:cNvPr>
          <p:cNvSpPr txBox="1"/>
          <p:nvPr/>
        </p:nvSpPr>
        <p:spPr>
          <a:xfrm>
            <a:off x="76200" y="838200"/>
            <a:ext cx="8763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Hematology </a:t>
            </a:r>
          </a:p>
          <a:p>
            <a:endParaRPr lang="en-US" sz="3200" b="1" dirty="0">
              <a:solidFill>
                <a:srgbClr val="0000CC"/>
              </a:solidFill>
            </a:endParaRPr>
          </a:p>
          <a:p>
            <a:r>
              <a:rPr lang="en-US" sz="2800" b="1" dirty="0"/>
              <a:t>The general field of medicine focusing on </a:t>
            </a:r>
          </a:p>
          <a:p>
            <a:r>
              <a:rPr lang="en-US" sz="2800" b="1" dirty="0"/>
              <a:t>blood-related disease.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A physician specializing in blood diseases is called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993300"/>
                </a:solidFill>
              </a:rPr>
              <a:t>a hematologist.</a:t>
            </a:r>
          </a:p>
          <a:p>
            <a:r>
              <a:rPr lang="en-US" sz="2800" b="1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Haem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(o) /</a:t>
            </a:r>
            <a:r>
              <a:rPr lang="en-US" sz="2400" b="1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(hem)/ </a:t>
            </a:r>
            <a:r>
              <a:rPr lang="en-US" sz="2400" b="1" dirty="0" err="1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hemato</a:t>
            </a:r>
            <a:endParaRPr lang="en-US" sz="2400" b="1" dirty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3C336-CF9F-847E-3B77-DAA7973FD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495" y="3405877"/>
            <a:ext cx="3791164" cy="3298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3498</Words>
  <Application>Microsoft Office PowerPoint</Application>
  <PresentationFormat>On-screen Show (4:3)</PresentationFormat>
  <Paragraphs>362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MT</vt:lpstr>
      <vt:lpstr>Calibri</vt:lpstr>
      <vt:lpstr>Helvetica Neue</vt:lpstr>
      <vt:lpstr>Times New Roman</vt:lpstr>
      <vt:lpstr>Tw Cen MT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d.zainab.2013@gmail.com</cp:lastModifiedBy>
  <cp:revision>38</cp:revision>
  <dcterms:created xsi:type="dcterms:W3CDTF">2022-11-28T19:24:54Z</dcterms:created>
  <dcterms:modified xsi:type="dcterms:W3CDTF">2024-07-13T17:25:55Z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2022-11-28T00:00:00Z</vt:filetime>
  </property>
</Properties>
</file>